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1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Pilot</c:v>
                </c:pt>
              </c:strCache>
            </c:strRef>
          </c:tx>
          <c:spPr>
            <a:solidFill>
              <a:srgbClr val="0F4C5C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April</c:v>
                  </c:pt>
                  <c:pt idx="1">
                    <c:v>May</c:v>
                  </c:pt>
                  <c:pt idx="2">
                    <c:v>June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68</c:v>
                </c:pt>
                <c:pt idx="1">
                  <c:v>76</c:v>
                </c:pt>
                <c:pt idx="2">
                  <c:v>84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rgbClr val="7D9A9C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April</c:v>
                  </c:pt>
                  <c:pt idx="1">
                    <c:v>May</c:v>
                  </c:pt>
                  <c:pt idx="2">
                    <c:v>June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65</c:v>
                </c:pt>
                <c:pt idx="1">
                  <c:v>67</c:v>
                </c:pt>
                <c:pt idx="2">
                  <c:v>69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D6D3CD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90"/>
          <c:min val="0"/>
        </c:scaling>
        <c:delete val="0"/>
        <c:axPos val="l"/>
        <c:majorGridlines>
          <c:spPr>
            <a:ln w="12700" cap="flat">
              <a:solidFill>
                <a:srgbClr val="D6D3CD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  <c:majorUnit val="30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Replace with your own evidence before presenting.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Replace with your own evidence before presenting.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Replace with your own evidence before presenting.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Replace with your own evidence before presenting.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Replace with your own evidence before presenting.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Replace with your own evidence before presenting.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47472"/>
            <a:ext cx="11277295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focused pilot will test the proposed service model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1353312"/>
            <a:ext cx="1280160" cy="54864"/>
          </a:xfrm>
          <a:prstGeom prst="rect">
            <a:avLst/>
          </a:prstGeom>
          <a:solidFill>
            <a:srgbClr val="0F4C5C"/>
          </a:solidFill>
          <a:ln w="12700">
            <a:solidFill>
              <a:srgbClr val="0F4C5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1691640"/>
            <a:ext cx="64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F4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1371600" y="1691640"/>
            <a:ext cx="102412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Customers need a clear owner from request to resolution.</a:t>
            </a:r>
            <a:endParaRPr lang="en-US" sz="1900" dirty="0"/>
          </a:p>
        </p:txBody>
      </p:sp>
      <p:sp>
        <p:nvSpPr>
          <p:cNvPr id="6" name="Shape 4"/>
          <p:cNvSpPr/>
          <p:nvPr/>
        </p:nvSpPr>
        <p:spPr>
          <a:xfrm>
            <a:off x="1371600" y="2569464"/>
            <a:ext cx="10241280" cy="10973"/>
          </a:xfrm>
          <a:prstGeom prst="rect">
            <a:avLst/>
          </a:prstGeom>
          <a:solidFill>
            <a:srgbClr val="D6D3CD"/>
          </a:solidFill>
          <a:ln w="12700">
            <a:solidFill>
              <a:srgbClr val="D6D3CD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2697480"/>
            <a:ext cx="64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F4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1371600" y="2697480"/>
            <a:ext cx="102412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dedicated service team can test the change with a limited group.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1371600" y="3575304"/>
            <a:ext cx="10241280" cy="10973"/>
          </a:xfrm>
          <a:prstGeom prst="rect">
            <a:avLst/>
          </a:prstGeom>
          <a:solidFill>
            <a:srgbClr val="D6D3CD"/>
          </a:solidFill>
          <a:ln w="12700">
            <a:solidFill>
              <a:srgbClr val="D6D3CD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02920" y="3703320"/>
            <a:ext cx="64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F4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2500" dirty="0"/>
          </a:p>
        </p:txBody>
      </p:sp>
      <p:sp>
        <p:nvSpPr>
          <p:cNvPr id="11" name="Text 9"/>
          <p:cNvSpPr/>
          <p:nvPr/>
        </p:nvSpPr>
        <p:spPr>
          <a:xfrm>
            <a:off x="1371600" y="3703320"/>
            <a:ext cx="102412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Expansion depends on service quality and the economics of delivery.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1371600" y="4581144"/>
            <a:ext cx="10241280" cy="10973"/>
          </a:xfrm>
          <a:prstGeom prst="rect">
            <a:avLst/>
          </a:prstGeom>
          <a:solidFill>
            <a:srgbClr val="D6D3CD"/>
          </a:solidFill>
          <a:ln w="12700">
            <a:solidFill>
              <a:srgbClr val="D6D3CD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7200" y="5029200"/>
            <a:ext cx="11274552" cy="1024128"/>
          </a:xfrm>
          <a:prstGeom prst="rect">
            <a:avLst/>
          </a:prstGeom>
          <a:solidFill>
            <a:srgbClr val="F4F1EA"/>
          </a:solidFill>
          <a:ln w="12700">
            <a:solidFill>
              <a:srgbClr val="F4F1EA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8368" y="516636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0F4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 / NEXT STEP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2926080" y="5166360"/>
            <a:ext cx="85496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Approve a pilot with clear ownership and a review before expansion.</a:t>
            </a:r>
            <a:endParaRPr lang="en-US" sz="1700" dirty="0"/>
          </a:p>
        </p:txBody>
      </p:sp>
      <p:sp>
        <p:nvSpPr>
          <p:cNvPr id="17" name="Text 14"/>
          <p:cNvSpPr/>
          <p:nvPr/>
        </p:nvSpPr>
        <p:spPr>
          <a:xfrm>
            <a:off x="457200" y="6473952"/>
            <a:ext cx="1054577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Illustrative data — layout demonstration only</a:t>
            </a:r>
            <a:endParaRPr lang="en-US" sz="1000" dirty="0"/>
          </a:p>
        </p:txBody>
      </p:sp>
      <p:sp>
        <p:nvSpPr>
          <p:cNvPr id="18" name="Text 15"/>
          <p:cNvSpPr/>
          <p:nvPr/>
        </p:nvSpPr>
        <p:spPr>
          <a:xfrm>
            <a:off x="11094415" y="6473952"/>
            <a:ext cx="640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47472"/>
            <a:ext cx="11277295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the two service models against the same criteria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1353312"/>
            <a:ext cx="1280160" cy="54864"/>
          </a:xfrm>
          <a:prstGeom prst="rect">
            <a:avLst/>
          </a:prstGeom>
          <a:solidFill>
            <a:srgbClr val="0F4C5C"/>
          </a:solidFill>
          <a:ln w="12700">
            <a:solidFill>
              <a:srgbClr val="0F4C5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57200" y="1645920"/>
            <a:ext cx="11274552" cy="594360"/>
          </a:xfrm>
          <a:prstGeom prst="rect">
            <a:avLst/>
          </a:prstGeom>
          <a:solidFill>
            <a:srgbClr val="0F4C5C"/>
          </a:solidFill>
          <a:ln w="12700">
            <a:solidFill>
              <a:srgbClr val="0F4C5C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773936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CRITERION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2926080" y="1773936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model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60920" y="1773936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Proposed pilot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57200" y="2240280"/>
            <a:ext cx="11274552" cy="932688"/>
          </a:xfrm>
          <a:prstGeom prst="rect">
            <a:avLst/>
          </a:prstGeom>
          <a:solidFill>
            <a:srgbClr val="F4F1EA"/>
          </a:solidFill>
          <a:ln w="12700">
            <a:solidFill>
              <a:srgbClr val="F4F1EA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386584"/>
            <a:ext cx="201168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Ownership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2926080" y="2386584"/>
            <a:ext cx="39776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Requests pass between specialist teams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7360920" y="2386584"/>
            <a:ext cx="39776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named owner follows each request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457200" y="3172968"/>
            <a:ext cx="11274552" cy="93268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3319272"/>
            <a:ext cx="201168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Coverage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2926080" y="3319272"/>
            <a:ext cx="39776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Broad rollout across all customers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7360920" y="3319272"/>
            <a:ext cx="39776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Limited cohort with a defined review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457200" y="4105656"/>
            <a:ext cx="11274552" cy="932688"/>
          </a:xfrm>
          <a:prstGeom prst="rect">
            <a:avLst/>
          </a:prstGeom>
          <a:solidFill>
            <a:srgbClr val="F4F1EA"/>
          </a:solidFill>
          <a:ln w="12700">
            <a:solidFill>
              <a:srgbClr val="F4F1EA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0080" y="4251960"/>
            <a:ext cx="201168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2926080" y="4251960"/>
            <a:ext cx="39776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Continue the existing process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7360920" y="4251960"/>
            <a:ext cx="39776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Expand only after the pilot review</a:t>
            </a:r>
            <a:endParaRPr lang="en-US" sz="1500" dirty="0"/>
          </a:p>
        </p:txBody>
      </p:sp>
      <p:sp>
        <p:nvSpPr>
          <p:cNvPr id="21" name="Text 18"/>
          <p:cNvSpPr/>
          <p:nvPr/>
        </p:nvSpPr>
        <p:spPr>
          <a:xfrm>
            <a:off x="457200" y="6473952"/>
            <a:ext cx="1054577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Illustrative data — layout demonstration only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11094415" y="6473952"/>
            <a:ext cx="640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47472"/>
            <a:ext cx="11277295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pilot moves through four explicit decision stages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1353312"/>
            <a:ext cx="1280160" cy="54864"/>
          </a:xfrm>
          <a:prstGeom prst="rect">
            <a:avLst/>
          </a:prstGeom>
          <a:solidFill>
            <a:srgbClr val="0F4C5C"/>
          </a:solidFill>
          <a:ln w="12700">
            <a:solidFill>
              <a:srgbClr val="0F4C5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57200" y="1828800"/>
            <a:ext cx="2654046" cy="566928"/>
          </a:xfrm>
          <a:prstGeom prst="rect">
            <a:avLst/>
          </a:prstGeom>
          <a:solidFill>
            <a:srgbClr val="0F4C5C"/>
          </a:solidFill>
          <a:ln w="12700">
            <a:solidFill>
              <a:srgbClr val="0F4C5C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1975104"/>
            <a:ext cx="237972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1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2395728"/>
            <a:ext cx="2654046" cy="3337560"/>
          </a:xfrm>
          <a:prstGeom prst="rect">
            <a:avLst/>
          </a:prstGeom>
          <a:solidFill>
            <a:srgbClr val="F4F1EA"/>
          </a:solidFill>
          <a:ln w="12700">
            <a:solidFill>
              <a:srgbClr val="F4F1EA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03504" y="2615184"/>
            <a:ext cx="236143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7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603504" y="3657600"/>
            <a:ext cx="2361438" cy="1847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Agree the customer</a:t>
            </a:r>
            <a:endParaRPr lang="en-US" sz="15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cohort, owner and</a:t>
            </a:r>
            <a:endParaRPr lang="en-US" sz="15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success measures.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3330702" y="1828800"/>
            <a:ext cx="2654046" cy="566928"/>
          </a:xfrm>
          <a:prstGeom prst="rect">
            <a:avLst/>
          </a:prstGeom>
          <a:solidFill>
            <a:srgbClr val="0F4C5C"/>
          </a:solidFill>
          <a:ln w="12700">
            <a:solidFill>
              <a:srgbClr val="0F4C5C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467862" y="1975104"/>
            <a:ext cx="237972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2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3330702" y="2395728"/>
            <a:ext cx="2654046" cy="3337560"/>
          </a:xfrm>
          <a:prstGeom prst="rect">
            <a:avLst/>
          </a:prstGeom>
          <a:solidFill>
            <a:srgbClr val="F4F1EA"/>
          </a:solidFill>
          <a:ln w="12700">
            <a:solidFill>
              <a:srgbClr val="F4F1EA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477006" y="2615184"/>
            <a:ext cx="236143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7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3477006" y="3657600"/>
            <a:ext cx="2361438" cy="1847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up the workflow and</a:t>
            </a:r>
            <a:endParaRPr lang="en-US" sz="15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 the baseline.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6204204" y="1828800"/>
            <a:ext cx="2654046" cy="566928"/>
          </a:xfrm>
          <a:prstGeom prst="rect">
            <a:avLst/>
          </a:prstGeom>
          <a:solidFill>
            <a:srgbClr val="0F4C5C"/>
          </a:solidFill>
          <a:ln w="12700">
            <a:solidFill>
              <a:srgbClr val="0F4C5C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341364" y="1975104"/>
            <a:ext cx="237972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3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204204" y="2395728"/>
            <a:ext cx="2654046" cy="3337560"/>
          </a:xfrm>
          <a:prstGeom prst="rect">
            <a:avLst/>
          </a:prstGeom>
          <a:solidFill>
            <a:srgbClr val="F4F1EA"/>
          </a:solidFill>
          <a:ln w="12700">
            <a:solidFill>
              <a:srgbClr val="F4F1EA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350508" y="2615184"/>
            <a:ext cx="236143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7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6350508" y="3657600"/>
            <a:ext cx="2361438" cy="1847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 service outcomes</a:t>
            </a:r>
            <a:endParaRPr lang="en-US" sz="15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resolve delivery</a:t>
            </a:r>
            <a:endParaRPr lang="en-US" sz="15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issues.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9077706" y="1828800"/>
            <a:ext cx="2654046" cy="566928"/>
          </a:xfrm>
          <a:prstGeom prst="rect">
            <a:avLst/>
          </a:prstGeom>
          <a:solidFill>
            <a:srgbClr val="0F4C5C"/>
          </a:solidFill>
          <a:ln w="12700">
            <a:solidFill>
              <a:srgbClr val="0F4C5C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214866" y="1975104"/>
            <a:ext cx="237972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4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9077706" y="2395728"/>
            <a:ext cx="2654046" cy="3337560"/>
          </a:xfrm>
          <a:prstGeom prst="rect">
            <a:avLst/>
          </a:prstGeom>
          <a:solidFill>
            <a:srgbClr val="F4F1EA"/>
          </a:solidFill>
          <a:ln w="12700">
            <a:solidFill>
              <a:srgbClr val="F4F1EA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224010" y="2615184"/>
            <a:ext cx="236143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7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9224010" y="3657600"/>
            <a:ext cx="2361438" cy="1847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results with the</a:t>
            </a:r>
            <a:endParaRPr lang="en-US" sz="15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baseline and decide</a:t>
            </a:r>
            <a:endParaRPr lang="en-US" sz="15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whether to expand.</a:t>
            </a:r>
            <a:endParaRPr lang="en-US" sz="1500" dirty="0"/>
          </a:p>
        </p:txBody>
      </p:sp>
      <p:sp>
        <p:nvSpPr>
          <p:cNvPr id="25" name="Text 22"/>
          <p:cNvSpPr/>
          <p:nvPr/>
        </p:nvSpPr>
        <p:spPr>
          <a:xfrm>
            <a:off x="457200" y="6473952"/>
            <a:ext cx="1054577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Illustrative data — layout demonstration only</a:t>
            </a:r>
            <a:endParaRPr lang="en-US" sz="1000" dirty="0"/>
          </a:p>
        </p:txBody>
      </p:sp>
      <p:sp>
        <p:nvSpPr>
          <p:cNvPr id="26" name="Text 23"/>
          <p:cNvSpPr/>
          <p:nvPr/>
        </p:nvSpPr>
        <p:spPr>
          <a:xfrm>
            <a:off x="11094415" y="6473952"/>
            <a:ext cx="640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47472"/>
            <a:ext cx="11277295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 service quality alongside delivery efficiency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1353312"/>
            <a:ext cx="1280160" cy="54864"/>
          </a:xfrm>
          <a:prstGeom prst="rect">
            <a:avLst/>
          </a:prstGeom>
          <a:solidFill>
            <a:srgbClr val="0F4C5C"/>
          </a:solidFill>
          <a:ln w="12700">
            <a:solidFill>
              <a:srgbClr val="0F4C5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57200" y="1920240"/>
            <a:ext cx="3575304" cy="3566160"/>
          </a:xfrm>
          <a:prstGeom prst="rect">
            <a:avLst/>
          </a:prstGeom>
          <a:solidFill>
            <a:srgbClr val="F4F1EA"/>
          </a:solidFill>
          <a:ln w="12700">
            <a:solidFill>
              <a:srgbClr val="F4F1EA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76656" y="2240280"/>
            <a:ext cx="3136392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Requests resolved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76656" y="3246120"/>
            <a:ext cx="313639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3600" b="1" dirty="0">
                <a:solidFill>
                  <a:srgbClr val="0F4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84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676656" y="4681728"/>
            <a:ext cx="31363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 · Pilot month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306824" y="1920240"/>
            <a:ext cx="3575304" cy="3566160"/>
          </a:xfrm>
          <a:prstGeom prst="rect">
            <a:avLst/>
          </a:prstGeom>
          <a:solidFill>
            <a:srgbClr val="F4F1EA"/>
          </a:solidFill>
          <a:ln w="12700">
            <a:solidFill>
              <a:srgbClr val="F4F1EA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26280" y="2240280"/>
            <a:ext cx="3136392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Average resolution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526280" y="3246120"/>
            <a:ext cx="313639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3600" b="1" dirty="0">
                <a:solidFill>
                  <a:srgbClr val="0F4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4526280" y="4681728"/>
            <a:ext cx="31363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· Pilot month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156448" y="1920240"/>
            <a:ext cx="3575304" cy="3566160"/>
          </a:xfrm>
          <a:prstGeom prst="rect">
            <a:avLst/>
          </a:prstGeom>
          <a:solidFill>
            <a:srgbClr val="F4F1EA"/>
          </a:solidFill>
          <a:ln w="12700">
            <a:solidFill>
              <a:srgbClr val="F4F1EA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375904" y="2240280"/>
            <a:ext cx="3136392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satisfaction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375904" y="3246120"/>
            <a:ext cx="313639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3600" b="1" dirty="0">
                <a:solidFill>
                  <a:srgbClr val="0F4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4.5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8375904" y="4681728"/>
            <a:ext cx="31363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 of 5 · Pilot month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457200" y="6473952"/>
            <a:ext cx="1054577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Illustrative data — layout demonstration only</a:t>
            </a:r>
            <a:endParaRPr lang="en-US" sz="1000" dirty="0"/>
          </a:p>
        </p:txBody>
      </p:sp>
      <p:sp>
        <p:nvSpPr>
          <p:cNvPr id="18" name="Text 15"/>
          <p:cNvSpPr/>
          <p:nvPr/>
        </p:nvSpPr>
        <p:spPr>
          <a:xfrm>
            <a:off x="11094415" y="6473952"/>
            <a:ext cx="640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47472"/>
            <a:ext cx="11277295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Resolution rates improved during the illustrative pilot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1353312"/>
            <a:ext cx="1280160" cy="54864"/>
          </a:xfrm>
          <a:prstGeom prst="rect">
            <a:avLst/>
          </a:prstGeom>
          <a:solidFill>
            <a:srgbClr val="0F4C5C"/>
          </a:solidFill>
          <a:ln w="12700">
            <a:solidFill>
              <a:srgbClr val="0F4C5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1572768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 of requests resolved · Illustrative quarter</a:t>
            </a:r>
            <a:endParaRPr lang="en-US" sz="13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502920" y="2029968"/>
          <a:ext cx="11155680" cy="39776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3"/>
          <p:cNvSpPr/>
          <p:nvPr/>
        </p:nvSpPr>
        <p:spPr>
          <a:xfrm>
            <a:off x="457200" y="6473952"/>
            <a:ext cx="1054577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Illustrative data — layout demonstration only</a:t>
            </a:r>
            <a:endParaRPr lang="en-US" sz="1000" dirty="0"/>
          </a:p>
        </p:txBody>
      </p:sp>
      <p:sp>
        <p:nvSpPr>
          <p:cNvPr id="8" name="Text 4"/>
          <p:cNvSpPr/>
          <p:nvPr/>
        </p:nvSpPr>
        <p:spPr>
          <a:xfrm>
            <a:off x="11094415" y="6473952"/>
            <a:ext cx="640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47472"/>
            <a:ext cx="11277295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outcomes before deciding whether to expand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1353312"/>
            <a:ext cx="1280160" cy="54864"/>
          </a:xfrm>
          <a:prstGeom prst="rect">
            <a:avLst/>
          </a:prstGeom>
          <a:solidFill>
            <a:srgbClr val="0F4C5C"/>
          </a:solidFill>
          <a:ln w="12700">
            <a:solidFill>
              <a:srgbClr val="0F4C5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1572768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shown in each row · Illustrative pilot</a:t>
            </a:r>
            <a:endParaRPr lang="en-US" sz="13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057400"/>
          <a:ext cx="11274552" cy="3840480"/>
        </p:xfrm>
        <a:graphic>
          <a:graphicData uri="http://schemas.openxmlformats.org/drawingml/2006/table">
            <a:tbl>
              <a:tblPr/>
              <a:tblGrid>
                <a:gridCol w="2818638"/>
                <a:gridCol w="2818638"/>
                <a:gridCol w="2818638"/>
                <a:gridCol w="2818638"/>
              </a:tblGrid>
              <a:tr h="9601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Measure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C5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Baseline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C5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Pilot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C5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C5C"/>
                    </a:solidFill>
                  </a:tcPr>
                </a:tc>
              </a:tr>
              <a:tr h="9601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Resolution rate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65%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84%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Higher is better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</a:tr>
              <a:tr h="9601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Resolution time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 days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 days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Lower is better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601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Satisfaction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 / 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4.5 / 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Higher is better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A"/>
                    </a:solidFill>
                  </a:tcPr>
                </a:tc>
              </a:tr>
            </a:tbl>
          </a:graphicData>
        </a:graphic>
      </p:graphicFrame>
      <p:sp>
        <p:nvSpPr>
          <p:cNvPr id="7" name="Text 3"/>
          <p:cNvSpPr/>
          <p:nvPr/>
        </p:nvSpPr>
        <p:spPr>
          <a:xfrm>
            <a:off x="457200" y="6473952"/>
            <a:ext cx="1054577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Illustrative data — layout demonstration only</a:t>
            </a:r>
            <a:endParaRPr lang="en-US" sz="1000" dirty="0"/>
          </a:p>
        </p:txBody>
      </p:sp>
      <p:sp>
        <p:nvSpPr>
          <p:cNvPr id="8" name="Text 4"/>
          <p:cNvSpPr/>
          <p:nvPr/>
        </p:nvSpPr>
        <p:spPr>
          <a:xfrm>
            <a:off x="11094415" y="6473952"/>
            <a:ext cx="640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PurposefulDeck deck</dc:title>
  <dc:subject>PptxGenJS Presentation</dc:subject>
  <dc:creator>PurposefulDeck</dc:creator>
  <cp:lastModifiedBy>PurposefulDeck</cp:lastModifiedBy>
  <cp:revision>1</cp:revision>
  <dcterms:created xsi:type="dcterms:W3CDTF">2026-09-22T08:54:39Z</dcterms:created>
  <dcterms:modified xsi:type="dcterms:W3CDTF">2026-09-22T08:54:39Z</dcterms:modified>
</cp:coreProperties>
</file>