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27</c:v>
                </c:pt>
                <c:pt idx="2">
                  <c:v>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51</c:v>
                </c:pt>
                <c:pt idx="1">
                  <c:v>30</c:v>
                </c:pt>
                <c:pt idx="2">
                  <c:v>23</c:v>
                </c:pt>
              </c:numCache>
            </c:numRef>
          </c:val>
        </c:ser>
        <c:dLbls>
          <c:txPr>
            <a:bodyPr/>
            <a:lstStyle/>
            <a:p>
              <a:pPr>
                <a:defRPr sz="145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5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04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56000"/>
            <a:ext cx="10668000" cy="508000"/>
          </a:xfrm>
        </p:spPr>
        <p:txBody>
          <a:bodyPr/>
          <a:lstStyle/>
          <a:p>
            <a:pPr algn="l"/>
            <a:r>
              <a:rPr sz="2000">
                <a:solidFill>
                  <a:srgbClr val="F4EFE6"/>
                </a:solidFill>
                <a:latin typeface="Cambria"/>
              </a:rPr>
              <a:t>Findings and recommendations for the leadership team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159000"/>
            <a:ext cx="1397000" cy="762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9690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413000"/>
            <a:ext cx="10668000" cy="1016000"/>
          </a:xfrm>
        </p:spPr>
        <p:txBody>
          <a:bodyPr/>
          <a:lstStyle/>
          <a:p>
            <a:pPr algn="l"/>
            <a:r>
              <a:rPr sz="4000">
                <a:solidFill>
                  <a:srgbClr val="FFFFFF"/>
                </a:solidFill>
                <a:latin typeface="Cambria"/>
              </a:rPr>
              <a:t>Regional Market Review</a:t>
            </a:r>
          </a:p>
        </p:txBody>
      </p:sp>
      <p:sp>
        <p:nvSpPr>
          <p:cNvPr id="6" name="pd:text:p1:i2"/>
          <p:cNvSpPr txBox="1"/>
          <p:nvPr/>
        </p:nvSpPr>
        <p:spPr>
          <a:xfrm>
            <a:off x="853440" y="4163060"/>
            <a:ext cx="11295532" cy="266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buNone/>
            </a:pPr>
            <a:r>
              <a:rPr sz="1750" b="0" i="0">
                <a:solidFill>
                  <a:srgbClr val="FFFFFF"/>
                </a:solidFill>
                <a:latin typeface="Cambria"/>
              </a:rPr>
              <a:t>Draft for discussion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2800" b="0">
                <a:solidFill>
                  <a:srgbClr val="FFFFFF"/>
                </a:solidFill>
                <a:latin typeface="Cambria"/>
              </a:rPr>
              <a:t>Executive summary</a:t>
            </a:r>
          </a:p>
        </p:txBody>
      </p:sp>
      <p:sp>
        <p:nvSpPr>
          <p:cNvPr id="9" name="pd:text:p2:i2"/>
          <p:cNvSpPr txBox="1"/>
          <p:nvPr/>
        </p:nvSpPr>
        <p:spPr>
          <a:xfrm>
            <a:off x="508000" y="1547316"/>
            <a:ext cx="6648399" cy="317683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212631" indent="-212631">
              <a:lnSpc>
                <a:spcPts val="2750"/>
              </a:lnSpc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Demand grew 18% across the three regions in the last year</a:t>
            </a:r>
          </a:p>
          <a:p>
            <a:pPr algn="l" marL="212631" indent="-212631">
              <a:lnSpc>
                <a:spcPts val="2750"/>
              </a:lnSpc>
              <a:spcBef>
                <a:spcPts val="1057"/>
              </a:spcBef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The North region now delivers almost half of new bookings</a:t>
            </a:r>
          </a:p>
          <a:p>
            <a:pPr algn="l" marL="212631" indent="-212631">
              <a:lnSpc>
                <a:spcPts val="2750"/>
              </a:lnSpc>
              <a:spcBef>
                <a:spcPts val="1057"/>
              </a:spcBef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Customer retention is strongest where local teams are in place</a:t>
            </a:r>
          </a:p>
          <a:p>
            <a:pPr algn="l" marL="212631" indent="-212631">
              <a:lnSpc>
                <a:spcPts val="2750"/>
              </a:lnSpc>
              <a:spcBef>
                <a:spcPts val="1057"/>
              </a:spcBef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We recommend expanding local teams in the South and West</a:t>
            </a:r>
          </a:p>
        </p:txBody>
      </p:sp>
      <p:sp>
        <p:nvSpPr>
          <p:cNvPr id="8" name="pd:shape:p2:i0"/>
          <p:cNvSpPr/>
          <p:nvPr/>
        </p:nvSpPr>
        <p:spPr>
          <a:xfrm>
            <a:off x="7792818" y="1519864"/>
            <a:ext cx="3891182" cy="4427871"/>
          </a:xfrm>
          <a:custGeom>
            <a:avLst/>
            <a:gdLst/>
            <a:ahLst/>
            <a:cxnLst/>
            <a:rect l="0" t="0" r="r" b="b"/>
            <a:pathLst>
              <a:path w="3891182" h="4427871">
                <a:moveTo>
                  <a:pt x="1945598" y="4427871"/>
                </a:moveTo>
                <a:lnTo>
                  <a:pt x="0" y="4427871"/>
                </a:lnTo>
                <a:lnTo>
                  <a:pt x="0" y="0"/>
                </a:lnTo>
                <a:lnTo>
                  <a:pt x="3891182" y="0"/>
                </a:lnTo>
                <a:lnTo>
                  <a:pt x="3891182" y="4427871"/>
                </a:lnTo>
                <a:lnTo>
                  <a:pt x="1945598" y="4427871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pd:text:p2:i3"/>
          <p:cNvSpPr txBox="1"/>
          <p:nvPr/>
        </p:nvSpPr>
        <p:spPr>
          <a:xfrm>
            <a:off x="8746784" y="2398134"/>
            <a:ext cx="2969900" cy="1059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buNone/>
            </a:pPr>
            <a:r>
              <a:rPr sz="6950" b="1" i="0">
                <a:solidFill>
                  <a:srgbClr val="12304F"/>
                </a:solidFill>
                <a:latin typeface="Cambria"/>
              </a:rPr>
              <a:t>+18%</a:t>
            </a:r>
          </a:p>
        </p:txBody>
      </p:sp>
      <p:sp>
        <p:nvSpPr>
          <p:cNvPr id="11" name="pd:text:p2:i4"/>
          <p:cNvSpPr txBox="1"/>
          <p:nvPr/>
        </p:nvSpPr>
        <p:spPr>
          <a:xfrm>
            <a:off x="8288679" y="3830003"/>
            <a:ext cx="3213276" cy="6399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ts val="2500"/>
              </a:lnSpc>
              <a:buNone/>
            </a:pPr>
            <a:r>
              <a:rPr sz="2100" b="0" i="0">
                <a:solidFill>
                  <a:srgbClr val="12304F"/>
                </a:solidFill>
                <a:latin typeface="Cambria"/>
              </a:rPr>
              <a:t>growth in demand across the three regions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2800" b="0">
                <a:solidFill>
                  <a:srgbClr val="FFFFFF"/>
                </a:solidFill>
                <a:latin typeface="Cambria"/>
              </a:rPr>
              <a:t>Bookings by region ($m)</a:t>
            </a:r>
          </a:p>
        </p:txBody>
      </p:sp>
      <p:graphicFrame>
        <p:nvGraphicFramePr>
          <p:cNvPr id="8" name="Chart 7" descr="Chart from the original slide"/>
          <p:cNvGraphicFramePr>
            <a:graphicFrameLocks noGrp="1"/>
          </p:cNvGraphicFramePr>
          <p:nvPr/>
        </p:nvGraphicFramePr>
        <p:xfrm>
          <a:off x="758824" y="1130300"/>
          <a:ext cx="10674350" cy="5207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2800" b="0">
                <a:solidFill>
                  <a:srgbClr val="FFFFFF"/>
                </a:solidFill>
                <a:latin typeface="Cambria"/>
              </a:rPr>
              <a:t>Regional scorecard</a:t>
            </a:r>
          </a:p>
        </p:txBody>
      </p:sp>
      <p:graphicFrame>
        <p:nvGraphicFramePr>
          <p:cNvPr id="8" name="pd:native:p4:i1"/>
          <p:cNvGraphicFramePr>
            <a:graphicFrameLocks noGrp="1"/>
          </p:cNvGraphicFramePr>
          <p:nvPr/>
        </p:nvGraphicFramePr>
        <p:xfrm>
          <a:off x="507999" y="1605038"/>
          <a:ext cx="11176000" cy="4257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000"/>
                <a:gridCol w="2794000"/>
                <a:gridCol w="2794000"/>
                <a:gridCol w="2794000"/>
              </a:tblGrid>
              <a:tr h="1064380">
                <a:tc>
                  <a:txBody>
                    <a:bodyPr/>
                    <a:lstStyle/>
                    <a:p>
                      <a:r>
                        <a:rPr sz="23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Retention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Local team</a:t>
                      </a:r>
                    </a:p>
                  </a:txBody>
                  <a:tcPr/>
                </a:tc>
              </a:tr>
              <a:tr h="1064380">
                <a:tc>
                  <a:txBody>
                    <a:bodyPr/>
                    <a:lstStyle/>
                    <a:p>
                      <a:r>
                        <a:rPr sz="2300"/>
                        <a:t>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+21%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Yes</a:t>
                      </a:r>
                    </a:p>
                  </a:txBody>
                  <a:tcPr/>
                </a:tc>
              </a:tr>
              <a:tr h="1064380">
                <a:tc>
                  <a:txBody>
                    <a:bodyPr/>
                    <a:lstStyle/>
                    <a:p>
                      <a:r>
                        <a:rPr sz="2300"/>
                        <a:t>South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+11%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Partial</a:t>
                      </a:r>
                    </a:p>
                  </a:txBody>
                  <a:tcPr/>
                </a:tc>
              </a:tr>
              <a:tr h="1064380">
                <a:tc>
                  <a:txBody>
                    <a:bodyPr/>
                    <a:lstStyle/>
                    <a:p>
                      <a:r>
                        <a:rPr sz="2300"/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+21%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300"/>
                        <a:t>No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12304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12192000" cy="63500"/>
          </a:xfrm>
          <a:prstGeom prst="rect">
            <a:avLst/>
          </a:prstGeom>
          <a:solidFill>
            <a:srgbClr val="1F8A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890000" y="330200"/>
            <a:ext cx="2921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1">
                <a:solidFill>
                  <a:srgbClr val="F4EFE6"/>
                </a:solidFill>
                <a:latin typeface="Cambria"/>
              </a:rPr>
              <a:t>NORTHWIND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6413500"/>
            <a:ext cx="6350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900" b="0">
                <a:solidFill>
                  <a:srgbClr val="12304F"/>
                </a:solidFill>
                <a:latin typeface="Cambria"/>
              </a:rPr>
              <a:t>Northwind Advisory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228600"/>
            <a:ext cx="812800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/>
            <a:r>
              <a:rPr sz="2800" b="0">
                <a:solidFill>
                  <a:srgbClr val="FFFFFF"/>
                </a:solidFill>
                <a:latin typeface="Cambria"/>
              </a:rPr>
              <a:t>Recommended next steps</a:t>
            </a:r>
          </a:p>
        </p:txBody>
      </p:sp>
      <p:sp>
        <p:nvSpPr>
          <p:cNvPr id="8" name="pd:shape:p5:i0"/>
          <p:cNvSpPr/>
          <p:nvPr/>
        </p:nvSpPr>
        <p:spPr>
          <a:xfrm>
            <a:off x="508000" y="1605188"/>
            <a:ext cx="5388300" cy="4257223"/>
          </a:xfrm>
          <a:custGeom>
            <a:avLst/>
            <a:gdLst/>
            <a:ahLst/>
            <a:cxnLst/>
            <a:rect l="0" t="0" r="r" b="b"/>
            <a:pathLst>
              <a:path w="5388300" h="4257223">
                <a:moveTo>
                  <a:pt x="2694336" y="4257223"/>
                </a:moveTo>
                <a:lnTo>
                  <a:pt x="0" y="4257223"/>
                </a:lnTo>
                <a:lnTo>
                  <a:pt x="0" y="0"/>
                </a:lnTo>
                <a:lnTo>
                  <a:pt x="5388300" y="0"/>
                </a:lnTo>
                <a:lnTo>
                  <a:pt x="5388300" y="4257223"/>
                </a:lnTo>
                <a:lnTo>
                  <a:pt x="2694336" y="425722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pd:text:p5:i3"/>
          <p:cNvSpPr txBox="1"/>
          <p:nvPr/>
        </p:nvSpPr>
        <p:spPr>
          <a:xfrm>
            <a:off x="934928" y="1994982"/>
            <a:ext cx="3960603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buNone/>
            </a:pPr>
            <a:r>
              <a:rPr sz="2700" b="1" i="0">
                <a:solidFill>
                  <a:srgbClr val="12304F"/>
                </a:solidFill>
                <a:latin typeface="Cambria"/>
              </a:rPr>
              <a:t>Next 90 days</a:t>
            </a:r>
          </a:p>
        </p:txBody>
      </p:sp>
      <p:sp>
        <p:nvSpPr>
          <p:cNvPr id="12" name="pd:text:p5:i5"/>
          <p:cNvSpPr txBox="1"/>
          <p:nvPr/>
        </p:nvSpPr>
        <p:spPr>
          <a:xfrm>
            <a:off x="934928" y="2778704"/>
            <a:ext cx="4854933" cy="9666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210830" indent="-210830">
              <a:lnSpc>
                <a:spcPts val="3800"/>
              </a:lnSpc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Hire local leads in South and West</a:t>
            </a:r>
          </a:p>
          <a:p>
            <a:pPr algn="l" marL="210830" indent="-210830">
              <a:lnSpc>
                <a:spcPts val="3800"/>
              </a:lnSpc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Agree targets with each region</a:t>
            </a:r>
          </a:p>
        </p:txBody>
      </p:sp>
      <p:sp>
        <p:nvSpPr>
          <p:cNvPr id="9" name="pd:shape:p5:i1"/>
          <p:cNvSpPr/>
          <p:nvPr/>
        </p:nvSpPr>
        <p:spPr>
          <a:xfrm>
            <a:off x="6295700" y="1605188"/>
            <a:ext cx="5388300" cy="4257223"/>
          </a:xfrm>
          <a:custGeom>
            <a:avLst/>
            <a:gdLst/>
            <a:ahLst/>
            <a:cxnLst/>
            <a:rect l="0" t="0" r="r" b="b"/>
            <a:pathLst>
              <a:path w="5388300" h="4257223">
                <a:moveTo>
                  <a:pt x="2694336" y="4257223"/>
                </a:moveTo>
                <a:lnTo>
                  <a:pt x="0" y="4257223"/>
                </a:lnTo>
                <a:lnTo>
                  <a:pt x="0" y="0"/>
                </a:lnTo>
                <a:lnTo>
                  <a:pt x="5388300" y="0"/>
                </a:lnTo>
                <a:lnTo>
                  <a:pt x="5388300" y="4257223"/>
                </a:lnTo>
                <a:lnTo>
                  <a:pt x="2694336" y="4257223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pd:text:p5:i4"/>
          <p:cNvSpPr txBox="1"/>
          <p:nvPr/>
        </p:nvSpPr>
        <p:spPr>
          <a:xfrm>
            <a:off x="6722255" y="1994982"/>
            <a:ext cx="5076128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buNone/>
            </a:pPr>
            <a:r>
              <a:rPr sz="2700" b="1" i="0">
                <a:solidFill>
                  <a:srgbClr val="12304F"/>
                </a:solidFill>
                <a:latin typeface="Cambria"/>
              </a:rPr>
              <a:t>Next 12 months</a:t>
            </a:r>
          </a:p>
        </p:txBody>
      </p:sp>
      <p:sp>
        <p:nvSpPr>
          <p:cNvPr id="13" name="pd:text:p5:i6"/>
          <p:cNvSpPr txBox="1"/>
          <p:nvPr/>
        </p:nvSpPr>
        <p:spPr>
          <a:xfrm>
            <a:off x="6722255" y="2778704"/>
            <a:ext cx="4855306" cy="9666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 marL="210816" indent="-210816">
              <a:lnSpc>
                <a:spcPts val="3800"/>
              </a:lnSpc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Open two regional offices</a:t>
            </a:r>
          </a:p>
          <a:p>
            <a:pPr algn="l" marL="210816" indent="-210816">
              <a:lnSpc>
                <a:spcPts val="3800"/>
              </a:lnSpc>
              <a:buClr>
                <a:srgbClr val="12304F"/>
              </a:buClr>
              <a:buFont typeface="Arial"/>
              <a:buChar char="•"/>
            </a:pPr>
            <a:r>
              <a:rPr sz="2300" b="0" i="0">
                <a:solidFill>
                  <a:srgbClr val="12304F"/>
                </a:solidFill>
                <a:latin typeface="Cambria"/>
              </a:rPr>
              <a:t>Review progress every quarter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2304F"/>
      </a:dk2>
      <a:lt2>
        <a:srgbClr val="EEECE1"/>
      </a:lt2>
      <a:accent1>
        <a:srgbClr val="12304F"/>
      </a:accent1>
      <a:accent2>
        <a:srgbClr val="1F8A8A"/>
      </a:accent2>
      <a:accent3>
        <a:srgbClr val="C9A22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