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2025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North</c:v>
                </c:pt>
                <c:pt idx="1">
                  <c:v>South</c:v>
                </c:pt>
                <c:pt idx="2">
                  <c:v>West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42</c:v>
                </c:pt>
                <c:pt idx="1">
                  <c:v>27</c:v>
                </c:pt>
                <c:pt idx="2">
                  <c:v>19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2026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North</c:v>
                </c:pt>
                <c:pt idx="1">
                  <c:v>South</c:v>
                </c:pt>
                <c:pt idx="2">
                  <c:v>West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51</c:v>
                </c:pt>
                <c:pt idx="1">
                  <c:v>30</c:v>
                </c:pt>
                <c:pt idx="2">
                  <c:v>23</c:v>
                </c:pt>
              </c:numCache>
            </c:numRef>
          </c:val>
        </c:ser>
        <c:dLbls>
          <c:txPr>
            <a:bodyPr/>
            <a:lstStyle/>
            <a:p>
              <a:pPr>
                <a:defRPr sz="1400"/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legend>
      <c:legendPos val="b"/>
      <c:overlay val="0"/>
    </c:legend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2159000"/>
            <a:ext cx="10668000" cy="101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5200" b="1">
                <a:solidFill>
                  <a:srgbClr val="222222"/>
                </a:solidFill>
                <a:latin typeface="Calibri"/>
              </a:rPr>
              <a:t>Regional Market Review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3327400"/>
            <a:ext cx="10668000" cy="50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0">
                <a:solidFill>
                  <a:srgbClr val="222222"/>
                </a:solidFill>
                <a:latin typeface="Calibri"/>
              </a:rPr>
              <a:t>Findings and recommendations for the leadership team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5969000"/>
            <a:ext cx="5080000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222222"/>
                </a:solidFill>
                <a:latin typeface="Calibri"/>
              </a:rPr>
              <a:t>Draft for discussion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35000" y="381000"/>
            <a:ext cx="10922000" cy="76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222222"/>
                </a:solidFill>
                <a:latin typeface="Calibri"/>
              </a:rPr>
              <a:t>Executive summary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524000"/>
            <a:ext cx="63500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200" b="0">
                <a:solidFill>
                  <a:srgbClr val="222222"/>
                </a:solidFill>
                <a:latin typeface="Calibri"/>
              </a:rPr>
              <a:t>• Demand grew 18% across the three regions in the last year</a:t>
            </a:r>
          </a:p>
          <a:p>
            <a:pPr>
              <a:spcAft>
                <a:spcPts val="1000"/>
              </a:spcAft>
            </a:pPr>
            <a:r>
              <a:rPr sz="2200" b="0">
                <a:solidFill>
                  <a:srgbClr val="222222"/>
                </a:solidFill>
                <a:latin typeface="Calibri"/>
              </a:rPr>
              <a:t>• The North region now delivers almost half of new bookings</a:t>
            </a:r>
          </a:p>
          <a:p>
            <a:pPr>
              <a:spcAft>
                <a:spcPts val="1000"/>
              </a:spcAft>
            </a:pPr>
            <a:r>
              <a:rPr sz="2200" b="0">
                <a:solidFill>
                  <a:srgbClr val="222222"/>
                </a:solidFill>
                <a:latin typeface="Calibri"/>
              </a:rPr>
              <a:t>• Customer retention is strongest where local teams are in place</a:t>
            </a:r>
          </a:p>
          <a:p>
            <a:pPr>
              <a:spcAft>
                <a:spcPts val="1000"/>
              </a:spcAft>
            </a:pPr>
            <a:r>
              <a:rPr sz="2200" b="0">
                <a:solidFill>
                  <a:srgbClr val="222222"/>
                </a:solidFill>
                <a:latin typeface="Calibri"/>
              </a:rPr>
              <a:t>• We recommend expanding local teams in the South and West</a:t>
            </a:r>
          </a:p>
        </p:txBody>
      </p:sp>
      <p:sp>
        <p:nvSpPr>
          <p:cNvPr id="4" name="Rectangle 3"/>
          <p:cNvSpPr/>
          <p:nvPr/>
        </p:nvSpPr>
        <p:spPr>
          <a:xfrm>
            <a:off x="7747000" y="1524000"/>
            <a:ext cx="3683000" cy="4191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128000" y="2286000"/>
            <a:ext cx="2921000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6600" b="1">
                <a:solidFill>
                  <a:srgbClr val="222222"/>
                </a:solidFill>
                <a:latin typeface="Calibri"/>
              </a:rPr>
              <a:t>+18%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28000" y="3683000"/>
            <a:ext cx="2921000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0">
                <a:solidFill>
                  <a:srgbClr val="222222"/>
                </a:solidFill>
                <a:latin typeface="Calibri"/>
              </a:rPr>
              <a:t>growth in demand across the three regions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35000" y="381000"/>
            <a:ext cx="10922000" cy="76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222222"/>
                </a:solidFill>
                <a:latin typeface="Calibri"/>
              </a:rPr>
              <a:t>Bookings by region ($m)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889000" y="1270000"/>
          <a:ext cx="10414000" cy="5080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35000" y="381000"/>
            <a:ext cx="10922000" cy="76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222222"/>
                </a:solidFill>
                <a:latin typeface="Calibri"/>
              </a:rPr>
              <a:t>Regional scorecard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62000" y="1524000"/>
          <a:ext cx="10668000" cy="406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/>
                <a:gridCol w="2667000"/>
                <a:gridCol w="2667000"/>
                <a:gridCol w="2667000"/>
              </a:tblGrid>
              <a:tr h="1016000">
                <a:tc>
                  <a:txBody>
                    <a:bodyPr/>
                    <a:lstStyle/>
                    <a:p>
                      <a:r>
                        <a:rPr sz="2200"/>
                        <a:t>Region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200"/>
                        <a:t>Growth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200"/>
                        <a:t>Retention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200"/>
                        <a:t>Local team</a:t>
                      </a:r>
                    </a:p>
                  </a:txBody>
                  <a:tcPr/>
                </a:tc>
              </a:tr>
              <a:tr h="1016000">
                <a:tc>
                  <a:txBody>
                    <a:bodyPr/>
                    <a:lstStyle/>
                    <a:p>
                      <a:r>
                        <a:rPr sz="2200"/>
                        <a:t>North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200"/>
                        <a:t>+21%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200"/>
                        <a:t>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200"/>
                        <a:t>Yes</a:t>
                      </a:r>
                    </a:p>
                  </a:txBody>
                  <a:tcPr/>
                </a:tc>
              </a:tr>
              <a:tr h="1016000">
                <a:tc>
                  <a:txBody>
                    <a:bodyPr/>
                    <a:lstStyle/>
                    <a:p>
                      <a:r>
                        <a:rPr sz="2200"/>
                        <a:t>South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200"/>
                        <a:t>+11%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200"/>
                        <a:t>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200"/>
                        <a:t>Partial</a:t>
                      </a:r>
                    </a:p>
                  </a:txBody>
                  <a:tcPr/>
                </a:tc>
              </a:tr>
              <a:tr h="1016000">
                <a:tc>
                  <a:txBody>
                    <a:bodyPr/>
                    <a:lstStyle/>
                    <a:p>
                      <a:r>
                        <a:rPr sz="2200"/>
                        <a:t>West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200"/>
                        <a:t>+21%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200"/>
                        <a:t>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200"/>
                        <a:t>No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35000" y="381000"/>
            <a:ext cx="10922000" cy="76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222222"/>
                </a:solidFill>
                <a:latin typeface="Calibri"/>
              </a:rPr>
              <a:t>Recommended next steps</a:t>
            </a:r>
          </a:p>
        </p:txBody>
      </p:sp>
      <p:sp>
        <p:nvSpPr>
          <p:cNvPr id="3" name="Rectangle 2"/>
          <p:cNvSpPr/>
          <p:nvPr/>
        </p:nvSpPr>
        <p:spPr>
          <a:xfrm>
            <a:off x="762000" y="1524000"/>
            <a:ext cx="5143500" cy="4064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79500" y="1841500"/>
            <a:ext cx="4508500" cy="50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Next 90 days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9500" y="2603500"/>
            <a:ext cx="4508500" cy="279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200" b="0">
                <a:solidFill>
                  <a:srgbClr val="222222"/>
                </a:solidFill>
                <a:latin typeface="Calibri"/>
              </a:rPr>
              <a:t>• Hire local leads in South and West</a:t>
            </a:r>
          </a:p>
          <a:p>
            <a:pPr>
              <a:spcAft>
                <a:spcPts val="1000"/>
              </a:spcAft>
            </a:pPr>
            <a:r>
              <a:rPr sz="2200" b="0">
                <a:solidFill>
                  <a:srgbClr val="222222"/>
                </a:solidFill>
                <a:latin typeface="Calibri"/>
              </a:rPr>
              <a:t>• Agree targets with each region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6286500" y="1524000"/>
            <a:ext cx="5143500" cy="4064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4000" y="1841500"/>
            <a:ext cx="4508500" cy="50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Next 12 months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04000" y="2603500"/>
            <a:ext cx="4508500" cy="279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200" b="0">
                <a:solidFill>
                  <a:srgbClr val="222222"/>
                </a:solidFill>
                <a:latin typeface="Calibri"/>
              </a:rPr>
              <a:t>• Open two regional offices</a:t>
            </a:r>
          </a:p>
          <a:p>
            <a:pPr>
              <a:spcAft>
                <a:spcPts val="1000"/>
              </a:spcAft>
            </a:pPr>
            <a:r>
              <a:rPr sz="2200" b="0">
                <a:solidFill>
                  <a:srgbClr val="222222"/>
                </a:solidFill>
                <a:latin typeface="Calibri"/>
              </a:rPr>
              <a:t>• Review progress every quarter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